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handoutMasterIdLst>
    <p:handoutMasterId r:id="rId10"/>
  </p:handoutMasterIdLst>
  <p:sldIdLst>
    <p:sldId id="256" r:id="rId2"/>
    <p:sldId id="262" r:id="rId3"/>
    <p:sldId id="263" r:id="rId4"/>
    <p:sldId id="260" r:id="rId5"/>
    <p:sldId id="257" r:id="rId6"/>
    <p:sldId id="265" r:id="rId7"/>
    <p:sldId id="264" r:id="rId8"/>
    <p:sldId id="258" r:id="rId9"/>
  </p:sldIdLst>
  <p:sldSz cx="12192000" cy="6858000"/>
  <p:notesSz cx="9296400" cy="7010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DB3209A-27E3-4583-9A68-080A7B8A823B}" v="92" dt="2023-02-27T15:24:45.084"/>
    <p1510:client id="{9A6E7456-B618-A2EF-1468-3F2E4E951F19}" v="1" dt="2023-03-01T15:02:34.93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7" d="100"/>
          <a:sy n="97" d="100"/>
        </p:scale>
        <p:origin x="102" y="168"/>
      </p:cViewPr>
      <p:guideLst/>
    </p:cSldViewPr>
  </p:slideViewPr>
  <p:notesTextViewPr>
    <p:cViewPr>
      <p:scale>
        <a:sx n="1" d="1"/>
        <a:sy n="1" d="1"/>
      </p:scale>
      <p:origin x="0" y="0"/>
    </p:cViewPr>
  </p:notesTextViewPr>
  <p:notesViewPr>
    <p:cSldViewPr snapToGrid="0">
      <p:cViewPr varScale="1">
        <p:scale>
          <a:sx n="105" d="100"/>
          <a:sy n="105" d="100"/>
        </p:scale>
        <p:origin x="1506"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2D376BA-0FD1-C0DA-8740-9445D785E084}"/>
              </a:ext>
            </a:extLst>
          </p:cNvPr>
          <p:cNvSpPr>
            <a:spLocks noGrp="1"/>
          </p:cNvSpPr>
          <p:nvPr>
            <p:ph type="hdr" sz="quarter"/>
          </p:nvPr>
        </p:nvSpPr>
        <p:spPr>
          <a:xfrm>
            <a:off x="0" y="0"/>
            <a:ext cx="4029075" cy="35083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68E1C658-A529-98CB-4D70-5E8CDE4DF103}"/>
              </a:ext>
            </a:extLst>
          </p:cNvPr>
          <p:cNvSpPr>
            <a:spLocks noGrp="1"/>
          </p:cNvSpPr>
          <p:nvPr>
            <p:ph type="dt" sz="quarter" idx="1"/>
          </p:nvPr>
        </p:nvSpPr>
        <p:spPr>
          <a:xfrm>
            <a:off x="5265738" y="0"/>
            <a:ext cx="4029075" cy="350838"/>
          </a:xfrm>
          <a:prstGeom prst="rect">
            <a:avLst/>
          </a:prstGeom>
        </p:spPr>
        <p:txBody>
          <a:bodyPr vert="horz" lIns="91440" tIns="45720" rIns="91440" bIns="45720" rtlCol="0"/>
          <a:lstStyle>
            <a:lvl1pPr algn="r">
              <a:defRPr sz="1200"/>
            </a:lvl1pPr>
          </a:lstStyle>
          <a:p>
            <a:endParaRPr lang="en-US" dirty="0"/>
          </a:p>
        </p:txBody>
      </p:sp>
      <p:sp>
        <p:nvSpPr>
          <p:cNvPr id="4" name="Footer Placeholder 3">
            <a:extLst>
              <a:ext uri="{FF2B5EF4-FFF2-40B4-BE49-F238E27FC236}">
                <a16:creationId xmlns:a16="http://schemas.microsoft.com/office/drawing/2014/main" id="{AD2866A4-37CC-3DE6-71EF-507AE6D6B06F}"/>
              </a:ext>
            </a:extLst>
          </p:cNvPr>
          <p:cNvSpPr>
            <a:spLocks noGrp="1"/>
          </p:cNvSpPr>
          <p:nvPr>
            <p:ph type="ftr" sz="quarter" idx="2"/>
          </p:nvPr>
        </p:nvSpPr>
        <p:spPr>
          <a:xfrm>
            <a:off x="0" y="6659563"/>
            <a:ext cx="4029075" cy="35083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31281898-1703-F702-E42F-43E4535B1ACD}"/>
              </a:ext>
            </a:extLst>
          </p:cNvPr>
          <p:cNvSpPr>
            <a:spLocks noGrp="1"/>
          </p:cNvSpPr>
          <p:nvPr>
            <p:ph type="sldNum" sz="quarter" idx="3"/>
          </p:nvPr>
        </p:nvSpPr>
        <p:spPr>
          <a:xfrm>
            <a:off x="5265738" y="6659563"/>
            <a:ext cx="4029075" cy="350837"/>
          </a:xfrm>
          <a:prstGeom prst="rect">
            <a:avLst/>
          </a:prstGeom>
        </p:spPr>
        <p:txBody>
          <a:bodyPr vert="horz" lIns="91440" tIns="45720" rIns="91440" bIns="45720" rtlCol="0" anchor="b"/>
          <a:lstStyle>
            <a:lvl1pPr algn="r">
              <a:defRPr sz="1200"/>
            </a:lvl1pPr>
          </a:lstStyle>
          <a:p>
            <a:endParaRPr lang="en-US" dirty="0"/>
          </a:p>
        </p:txBody>
      </p:sp>
    </p:spTree>
    <p:extLst>
      <p:ext uri="{BB962C8B-B14F-4D97-AF65-F5344CB8AC3E}">
        <p14:creationId xmlns:p14="http://schemas.microsoft.com/office/powerpoint/2010/main" val="334295905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97EBF83-380A-4C22-B776-DCA5FC5735EC}" type="datetimeFigureOut">
              <a:rPr lang="en-US" smtClean="0"/>
              <a:t>3/1/2023</a:t>
            </a:fld>
            <a:endParaRPr lang="en-US"/>
          </a:p>
        </p:txBody>
      </p:sp>
      <p:sp>
        <p:nvSpPr>
          <p:cNvPr id="5" name="Footer Placeholder 4"/>
          <p:cNvSpPr>
            <a:spLocks noGrp="1"/>
          </p:cNvSpPr>
          <p:nvPr>
            <p:ph type="ftr" sz="quarter" idx="11"/>
          </p:nvPr>
        </p:nvSpPr>
        <p:spPr>
          <a:xfrm>
            <a:off x="5332412" y="5883275"/>
            <a:ext cx="4324044" cy="365125"/>
          </a:xfrm>
        </p:spPr>
        <p:txBody>
          <a:bodyPr/>
          <a:lstStyle/>
          <a:p>
            <a:endParaRPr lang="en-US"/>
          </a:p>
        </p:txBody>
      </p:sp>
      <p:sp>
        <p:nvSpPr>
          <p:cNvPr id="6" name="Slide Number Placeholder 5"/>
          <p:cNvSpPr>
            <a:spLocks noGrp="1"/>
          </p:cNvSpPr>
          <p:nvPr>
            <p:ph type="sldNum" sz="quarter" idx="12"/>
          </p:nvPr>
        </p:nvSpPr>
        <p:spPr/>
        <p:txBody>
          <a:bodyPr/>
          <a:lstStyle/>
          <a:p>
            <a:fld id="{7A04FC76-9DDD-455D-99E8-7E6AD98E50E8}" type="slidenum">
              <a:rPr lang="en-US" smtClean="0"/>
              <a:t>‹#›</a:t>
            </a:fld>
            <a:endParaRPr lang="en-US"/>
          </a:p>
        </p:txBody>
      </p:sp>
    </p:spTree>
    <p:extLst>
      <p:ext uri="{BB962C8B-B14F-4D97-AF65-F5344CB8AC3E}">
        <p14:creationId xmlns:p14="http://schemas.microsoft.com/office/powerpoint/2010/main" val="36362637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97EBF83-380A-4C22-B776-DCA5FC5735EC}" type="datetimeFigureOut">
              <a:rPr lang="en-US" smtClean="0"/>
              <a:t>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04FC76-9DDD-455D-99E8-7E6AD98E50E8}" type="slidenum">
              <a:rPr lang="en-US" smtClean="0"/>
              <a:t>‹#›</a:t>
            </a:fld>
            <a:endParaRPr lang="en-US"/>
          </a:p>
        </p:txBody>
      </p:sp>
    </p:spTree>
    <p:extLst>
      <p:ext uri="{BB962C8B-B14F-4D97-AF65-F5344CB8AC3E}">
        <p14:creationId xmlns:p14="http://schemas.microsoft.com/office/powerpoint/2010/main" val="414503537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97EBF83-380A-4C22-B776-DCA5FC5735EC}" type="datetimeFigureOut">
              <a:rPr lang="en-US" smtClean="0"/>
              <a:t>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04FC76-9DDD-455D-99E8-7E6AD98E50E8}" type="slidenum">
              <a:rPr lang="en-US" smtClean="0"/>
              <a:t>‹#›</a:t>
            </a:fld>
            <a:endParaRPr lang="en-US"/>
          </a:p>
        </p:txBody>
      </p:sp>
    </p:spTree>
    <p:extLst>
      <p:ext uri="{BB962C8B-B14F-4D97-AF65-F5344CB8AC3E}">
        <p14:creationId xmlns:p14="http://schemas.microsoft.com/office/powerpoint/2010/main" val="596380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97EBF83-380A-4C22-B776-DCA5FC5735EC}" type="datetimeFigureOut">
              <a:rPr lang="en-US" smtClean="0"/>
              <a:t>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04FC76-9DDD-455D-99E8-7E6AD98E50E8}" type="slidenum">
              <a:rPr lang="en-US" smtClean="0"/>
              <a:t>‹#›</a:t>
            </a:fld>
            <a:endParaRPr lang="en-US"/>
          </a:p>
        </p:txBody>
      </p:sp>
    </p:spTree>
    <p:extLst>
      <p:ext uri="{BB962C8B-B14F-4D97-AF65-F5344CB8AC3E}">
        <p14:creationId xmlns:p14="http://schemas.microsoft.com/office/powerpoint/2010/main" val="296592099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97EBF83-380A-4C22-B776-DCA5FC5735EC}" type="datetimeFigureOut">
              <a:rPr lang="en-US" smtClean="0"/>
              <a:t>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04FC76-9DDD-455D-99E8-7E6AD98E50E8}" type="slidenum">
              <a:rPr lang="en-US" smtClean="0"/>
              <a:t>‹#›</a:t>
            </a:fld>
            <a:endParaRPr lang="en-US"/>
          </a:p>
        </p:txBody>
      </p:sp>
    </p:spTree>
    <p:extLst>
      <p:ext uri="{BB962C8B-B14F-4D97-AF65-F5344CB8AC3E}">
        <p14:creationId xmlns:p14="http://schemas.microsoft.com/office/powerpoint/2010/main" val="138280160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97EBF83-380A-4C22-B776-DCA5FC5735EC}" type="datetimeFigureOut">
              <a:rPr lang="en-US" smtClean="0"/>
              <a:t>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04FC76-9DDD-455D-99E8-7E6AD98E50E8}" type="slidenum">
              <a:rPr lang="en-US" smtClean="0"/>
              <a:t>‹#›</a:t>
            </a:fld>
            <a:endParaRPr lang="en-US"/>
          </a:p>
        </p:txBody>
      </p:sp>
    </p:spTree>
    <p:extLst>
      <p:ext uri="{BB962C8B-B14F-4D97-AF65-F5344CB8AC3E}">
        <p14:creationId xmlns:p14="http://schemas.microsoft.com/office/powerpoint/2010/main" val="1308755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97EBF83-380A-4C22-B776-DCA5FC5735EC}" type="datetimeFigureOut">
              <a:rPr lang="en-US" smtClean="0"/>
              <a:t>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04FC76-9DDD-455D-99E8-7E6AD98E50E8}" type="slidenum">
              <a:rPr lang="en-US" smtClean="0"/>
              <a:t>‹#›</a:t>
            </a:fld>
            <a:endParaRPr lang="en-US"/>
          </a:p>
        </p:txBody>
      </p:sp>
    </p:spTree>
    <p:extLst>
      <p:ext uri="{BB962C8B-B14F-4D97-AF65-F5344CB8AC3E}">
        <p14:creationId xmlns:p14="http://schemas.microsoft.com/office/powerpoint/2010/main" val="135943937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97EBF83-380A-4C22-B776-DCA5FC5735EC}" type="datetimeFigureOut">
              <a:rPr lang="en-US" smtClean="0"/>
              <a:t>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04FC76-9DDD-455D-99E8-7E6AD98E50E8}" type="slidenum">
              <a:rPr lang="en-US" smtClean="0"/>
              <a:t>‹#›</a:t>
            </a:fld>
            <a:endParaRPr lang="en-US"/>
          </a:p>
        </p:txBody>
      </p:sp>
    </p:spTree>
    <p:extLst>
      <p:ext uri="{BB962C8B-B14F-4D97-AF65-F5344CB8AC3E}">
        <p14:creationId xmlns:p14="http://schemas.microsoft.com/office/powerpoint/2010/main" val="215126128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97EBF83-380A-4C22-B776-DCA5FC5735EC}" type="datetimeFigureOut">
              <a:rPr lang="en-US" smtClean="0"/>
              <a:t>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04FC76-9DDD-455D-99E8-7E6AD98E50E8}" type="slidenum">
              <a:rPr lang="en-US" smtClean="0"/>
              <a:t>‹#›</a:t>
            </a:fld>
            <a:endParaRPr lang="en-US"/>
          </a:p>
        </p:txBody>
      </p:sp>
    </p:spTree>
    <p:extLst>
      <p:ext uri="{BB962C8B-B14F-4D97-AF65-F5344CB8AC3E}">
        <p14:creationId xmlns:p14="http://schemas.microsoft.com/office/powerpoint/2010/main" val="159429049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97EBF83-380A-4C22-B776-DCA5FC5735EC}" type="datetimeFigureOut">
              <a:rPr lang="en-US" smtClean="0"/>
              <a:t>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951856" y="5867131"/>
            <a:ext cx="551167" cy="365125"/>
          </a:xfrm>
        </p:spPr>
        <p:txBody>
          <a:bodyPr/>
          <a:lstStyle/>
          <a:p>
            <a:fld id="{7A04FC76-9DDD-455D-99E8-7E6AD98E50E8}" type="slidenum">
              <a:rPr lang="en-US" smtClean="0"/>
              <a:t>‹#›</a:t>
            </a:fld>
            <a:endParaRPr lang="en-US"/>
          </a:p>
        </p:txBody>
      </p:sp>
    </p:spTree>
    <p:extLst>
      <p:ext uri="{BB962C8B-B14F-4D97-AF65-F5344CB8AC3E}">
        <p14:creationId xmlns:p14="http://schemas.microsoft.com/office/powerpoint/2010/main" val="419892812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97EBF83-380A-4C22-B776-DCA5FC5735EC}" type="datetimeFigureOut">
              <a:rPr lang="en-US" smtClean="0"/>
              <a:t>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04FC76-9DDD-455D-99E8-7E6AD98E50E8}" type="slidenum">
              <a:rPr lang="en-US" smtClean="0"/>
              <a:t>‹#›</a:t>
            </a:fld>
            <a:endParaRPr lang="en-US"/>
          </a:p>
        </p:txBody>
      </p:sp>
    </p:spTree>
    <p:extLst>
      <p:ext uri="{BB962C8B-B14F-4D97-AF65-F5344CB8AC3E}">
        <p14:creationId xmlns:p14="http://schemas.microsoft.com/office/powerpoint/2010/main" val="254514160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97EBF83-380A-4C22-B776-DCA5FC5735EC}" type="datetimeFigureOut">
              <a:rPr lang="en-US" smtClean="0"/>
              <a:t>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04FC76-9DDD-455D-99E8-7E6AD98E50E8}" type="slidenum">
              <a:rPr lang="en-US" smtClean="0"/>
              <a:t>‹#›</a:t>
            </a:fld>
            <a:endParaRPr lang="en-US"/>
          </a:p>
        </p:txBody>
      </p:sp>
    </p:spTree>
    <p:extLst>
      <p:ext uri="{BB962C8B-B14F-4D97-AF65-F5344CB8AC3E}">
        <p14:creationId xmlns:p14="http://schemas.microsoft.com/office/powerpoint/2010/main" val="204184881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97EBF83-380A-4C22-B776-DCA5FC5735EC}" type="datetimeFigureOut">
              <a:rPr lang="en-US" smtClean="0"/>
              <a:t>3/1/2023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04FC76-9DDD-455D-99E8-7E6AD98E50E8}" type="slidenum">
              <a:rPr lang="en-US" smtClean="0"/>
              <a:t>‹#›</a:t>
            </a:fld>
            <a:endParaRPr lang="en-US"/>
          </a:p>
        </p:txBody>
      </p:sp>
    </p:spTree>
    <p:extLst>
      <p:ext uri="{BB962C8B-B14F-4D97-AF65-F5344CB8AC3E}">
        <p14:creationId xmlns:p14="http://schemas.microsoft.com/office/powerpoint/2010/main" val="269587672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97EBF83-380A-4C22-B776-DCA5FC5735EC}" type="datetimeFigureOut">
              <a:rPr lang="en-US" smtClean="0"/>
              <a:t>3/1/2023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04FC76-9DDD-455D-99E8-7E6AD98E50E8}" type="slidenum">
              <a:rPr lang="en-US" smtClean="0"/>
              <a:t>‹#›</a:t>
            </a:fld>
            <a:endParaRPr lang="en-US"/>
          </a:p>
        </p:txBody>
      </p:sp>
    </p:spTree>
    <p:extLst>
      <p:ext uri="{BB962C8B-B14F-4D97-AF65-F5344CB8AC3E}">
        <p14:creationId xmlns:p14="http://schemas.microsoft.com/office/powerpoint/2010/main" val="159240051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7EBF83-380A-4C22-B776-DCA5FC5735EC}" type="datetimeFigureOut">
              <a:rPr lang="en-US" smtClean="0"/>
              <a:t>3/1/2023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04FC76-9DDD-455D-99E8-7E6AD98E50E8}" type="slidenum">
              <a:rPr lang="en-US" smtClean="0"/>
              <a:t>‹#›</a:t>
            </a:fld>
            <a:endParaRPr lang="en-US"/>
          </a:p>
        </p:txBody>
      </p:sp>
    </p:spTree>
    <p:extLst>
      <p:ext uri="{BB962C8B-B14F-4D97-AF65-F5344CB8AC3E}">
        <p14:creationId xmlns:p14="http://schemas.microsoft.com/office/powerpoint/2010/main" val="328472062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97EBF83-380A-4C22-B776-DCA5FC5735EC}" type="datetimeFigureOut">
              <a:rPr lang="en-US" smtClean="0"/>
              <a:t>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04FC76-9DDD-455D-99E8-7E6AD98E50E8}" type="slidenum">
              <a:rPr lang="en-US" smtClean="0"/>
              <a:t>‹#›</a:t>
            </a:fld>
            <a:endParaRPr lang="en-US"/>
          </a:p>
        </p:txBody>
      </p:sp>
    </p:spTree>
    <p:extLst>
      <p:ext uri="{BB962C8B-B14F-4D97-AF65-F5344CB8AC3E}">
        <p14:creationId xmlns:p14="http://schemas.microsoft.com/office/powerpoint/2010/main" val="349992892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97EBF83-380A-4C22-B776-DCA5FC5735EC}" type="datetimeFigureOut">
              <a:rPr lang="en-US" smtClean="0"/>
              <a:t>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04FC76-9DDD-455D-99E8-7E6AD98E50E8}" type="slidenum">
              <a:rPr lang="en-US" smtClean="0"/>
              <a:t>‹#›</a:t>
            </a:fld>
            <a:endParaRPr lang="en-US"/>
          </a:p>
        </p:txBody>
      </p:sp>
    </p:spTree>
    <p:extLst>
      <p:ext uri="{BB962C8B-B14F-4D97-AF65-F5344CB8AC3E}">
        <p14:creationId xmlns:p14="http://schemas.microsoft.com/office/powerpoint/2010/main" val="281875271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F97EBF83-380A-4C22-B776-DCA5FC5735EC}" type="datetimeFigureOut">
              <a:rPr lang="en-US" smtClean="0"/>
              <a:t>3/1/2023</a:t>
            </a:fld>
            <a:endParaRPr lang="en-US"/>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7A04FC76-9DDD-455D-99E8-7E6AD98E50E8}" type="slidenum">
              <a:rPr lang="en-US" smtClean="0"/>
              <a:t>‹#›</a:t>
            </a:fld>
            <a:endParaRPr lang="en-US"/>
          </a:p>
        </p:txBody>
      </p:sp>
    </p:spTree>
    <p:extLst>
      <p:ext uri="{BB962C8B-B14F-4D97-AF65-F5344CB8AC3E}">
        <p14:creationId xmlns:p14="http://schemas.microsoft.com/office/powerpoint/2010/main" val="276364955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hyperlink" Target="https://www.readbrightly.com/10-spanish-english-bilingual-picture-books/" TargetMode="External"/><Relationship Id="rId2" Type="http://schemas.openxmlformats.org/officeDocument/2006/relationships/hyperlink" Target="https://www.latinoliteracy.com/" TargetMode="External"/><Relationship Id="rId1" Type="http://schemas.openxmlformats.org/officeDocument/2006/relationships/slideLayout" Target="../slideLayouts/slideLayout2.xml"/><Relationship Id="rId6" Type="http://schemas.openxmlformats.org/officeDocument/2006/relationships/hyperlink" Target="https://bilingualkidspot.com/" TargetMode="External"/><Relationship Id="rId5" Type="http://schemas.openxmlformats.org/officeDocument/2006/relationships/hyperlink" Target="https://www.colorincolorado.org/" TargetMode="External"/><Relationship Id="rId4" Type="http://schemas.openxmlformats.org/officeDocument/2006/relationships/hyperlink" Target="https://www.spanish.academy/blog/15-free-bilingual-books-in-spanish-and-english-onlin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AB6CFE-FE13-3828-7291-DBE775370B4A}"/>
              </a:ext>
            </a:extLst>
          </p:cNvPr>
          <p:cNvSpPr>
            <a:spLocks noGrp="1"/>
          </p:cNvSpPr>
          <p:nvPr>
            <p:ph type="ctrTitle"/>
          </p:nvPr>
        </p:nvSpPr>
        <p:spPr>
          <a:xfrm>
            <a:off x="1524000" y="579120"/>
            <a:ext cx="9144000" cy="3881120"/>
          </a:xfrm>
        </p:spPr>
        <p:txBody>
          <a:bodyPr>
            <a:normAutofit fontScale="90000"/>
          </a:bodyPr>
          <a:lstStyle/>
          <a:p>
            <a:br>
              <a:rPr lang="en-US" sz="4900"/>
            </a:br>
            <a:br>
              <a:rPr lang="en-US" sz="4900"/>
            </a:br>
            <a:br>
              <a:rPr lang="en-US" sz="4900"/>
            </a:br>
            <a:br>
              <a:rPr lang="en-US" sz="4900"/>
            </a:br>
            <a:br>
              <a:rPr lang="en-US" sz="4900"/>
            </a:br>
            <a:br>
              <a:rPr lang="en-US" sz="4900"/>
            </a:br>
            <a:br>
              <a:rPr lang="en-US" sz="4900"/>
            </a:br>
            <a:br>
              <a:rPr lang="en-US" sz="4900"/>
            </a:br>
            <a:br>
              <a:rPr lang="en-US" sz="4900"/>
            </a:br>
            <a:br>
              <a:rPr lang="en-US" sz="4900"/>
            </a:br>
            <a:br>
              <a:rPr lang="en-US" sz="4900"/>
            </a:br>
            <a:br>
              <a:rPr lang="en-US" sz="4900"/>
            </a:br>
            <a:br>
              <a:rPr lang="en-US" sz="4900"/>
            </a:br>
            <a:br>
              <a:rPr lang="en-US" sz="4900"/>
            </a:br>
            <a:r>
              <a:rPr lang="en-US" sz="4900"/>
              <a:t>The Benefits of Reading to Your Child in Your Native Language</a:t>
            </a:r>
            <a:br>
              <a:rPr lang="en-US"/>
            </a:br>
            <a:r>
              <a:rPr lang="es-ES" sz="4400"/>
              <a:t>Los Beneficios de Leer a su Hijo </a:t>
            </a:r>
            <a:br>
              <a:rPr lang="es-ES" sz="4400"/>
            </a:br>
            <a:r>
              <a:rPr lang="es-ES" sz="4400"/>
              <a:t>en su Lengua Materna</a:t>
            </a:r>
            <a:br>
              <a:rPr lang="es-ES"/>
            </a:br>
            <a:endParaRPr lang="en-US"/>
          </a:p>
        </p:txBody>
      </p:sp>
      <p:sp>
        <p:nvSpPr>
          <p:cNvPr id="3" name="Subtitle 2">
            <a:extLst>
              <a:ext uri="{FF2B5EF4-FFF2-40B4-BE49-F238E27FC236}">
                <a16:creationId xmlns:a16="http://schemas.microsoft.com/office/drawing/2014/main" id="{648F873B-BE8C-2E01-3D44-F04C92938AC0}"/>
              </a:ext>
            </a:extLst>
          </p:cNvPr>
          <p:cNvSpPr>
            <a:spLocks noGrp="1"/>
          </p:cNvSpPr>
          <p:nvPr>
            <p:ph type="subTitle" idx="1"/>
          </p:nvPr>
        </p:nvSpPr>
        <p:spPr>
          <a:xfrm>
            <a:off x="1524000" y="4013200"/>
            <a:ext cx="9144000" cy="2468880"/>
          </a:xfrm>
        </p:spPr>
        <p:txBody>
          <a:bodyPr>
            <a:normAutofit fontScale="85000" lnSpcReduction="20000"/>
          </a:bodyPr>
          <a:lstStyle/>
          <a:p>
            <a:br>
              <a:rPr lang="en-US"/>
            </a:br>
            <a:r>
              <a:rPr lang="en-US"/>
              <a:t>Presented by</a:t>
            </a:r>
            <a:br>
              <a:rPr lang="en-US"/>
            </a:br>
            <a:r>
              <a:rPr lang="en-US"/>
              <a:t>Mrs. </a:t>
            </a:r>
            <a:r>
              <a:rPr lang="en-US" err="1"/>
              <a:t>Karlick</a:t>
            </a:r>
            <a:r>
              <a:rPr lang="en-US"/>
              <a:t> &amp; Ms. Astorino</a:t>
            </a:r>
            <a:br>
              <a:rPr lang="en-US"/>
            </a:br>
            <a:r>
              <a:rPr lang="en-US"/>
              <a:t>Hazleton Elementary Middle School</a:t>
            </a:r>
            <a:br>
              <a:rPr lang="en-US"/>
            </a:br>
            <a:r>
              <a:rPr lang="en-US"/>
              <a:t>English Language Development Department </a:t>
            </a:r>
            <a:br>
              <a:rPr lang="en-US"/>
            </a:br>
            <a:endParaRPr lang="en-US"/>
          </a:p>
          <a:p>
            <a:r>
              <a:rPr lang="es-ES"/>
              <a:t>Presentado por </a:t>
            </a:r>
            <a:br>
              <a:rPr lang="es-ES"/>
            </a:br>
            <a:r>
              <a:rPr lang="es-ES"/>
              <a:t>Mrs. </a:t>
            </a:r>
            <a:r>
              <a:rPr lang="es-ES" err="1"/>
              <a:t>Karlick</a:t>
            </a:r>
            <a:r>
              <a:rPr lang="es-ES"/>
              <a:t> &amp; Ms. </a:t>
            </a:r>
            <a:r>
              <a:rPr lang="es-ES" err="1"/>
              <a:t>Astorino</a:t>
            </a:r>
            <a:r>
              <a:rPr lang="es-ES"/>
              <a:t> </a:t>
            </a:r>
            <a:r>
              <a:rPr lang="es-ES" err="1"/>
              <a:t>Hazleton</a:t>
            </a:r>
            <a:r>
              <a:rPr lang="es-ES"/>
              <a:t> Elementary </a:t>
            </a:r>
            <a:r>
              <a:rPr lang="es-ES" err="1"/>
              <a:t>Middle</a:t>
            </a:r>
            <a:r>
              <a:rPr lang="es-ES"/>
              <a:t> </a:t>
            </a:r>
            <a:r>
              <a:rPr lang="es-ES" err="1"/>
              <a:t>School</a:t>
            </a:r>
            <a:br>
              <a:rPr lang="es-ES"/>
            </a:br>
            <a:r>
              <a:rPr lang="es-ES"/>
              <a:t>Departamento de Desarrollo de la Lengua Inglesa</a:t>
            </a:r>
            <a:br>
              <a:rPr lang="en-US"/>
            </a:br>
            <a:endParaRPr lang="en-US"/>
          </a:p>
        </p:txBody>
      </p:sp>
    </p:spTree>
    <p:extLst>
      <p:ext uri="{BB962C8B-B14F-4D97-AF65-F5344CB8AC3E}">
        <p14:creationId xmlns:p14="http://schemas.microsoft.com/office/powerpoint/2010/main" val="358734180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3998D9-752D-79A6-2833-48F43AA55596}"/>
              </a:ext>
            </a:extLst>
          </p:cNvPr>
          <p:cNvSpPr>
            <a:spLocks noGrp="1"/>
          </p:cNvSpPr>
          <p:nvPr>
            <p:ph type="title"/>
          </p:nvPr>
        </p:nvSpPr>
        <p:spPr>
          <a:xfrm>
            <a:off x="1484311" y="1"/>
            <a:ext cx="10018713" cy="1422400"/>
          </a:xfrm>
        </p:spPr>
        <p:txBody>
          <a:bodyPr/>
          <a:lstStyle/>
          <a:p>
            <a:r>
              <a:rPr lang="en-US"/>
              <a:t>The ELD Philosophy at HASD</a:t>
            </a:r>
            <a:br>
              <a:rPr lang="en-US"/>
            </a:br>
            <a:r>
              <a:rPr lang="es-ES"/>
              <a:t>La filosofía ELD en HASD</a:t>
            </a:r>
            <a:endParaRPr lang="en-US"/>
          </a:p>
        </p:txBody>
      </p:sp>
      <p:sp>
        <p:nvSpPr>
          <p:cNvPr id="3" name="Content Placeholder 2">
            <a:extLst>
              <a:ext uri="{FF2B5EF4-FFF2-40B4-BE49-F238E27FC236}">
                <a16:creationId xmlns:a16="http://schemas.microsoft.com/office/drawing/2014/main" id="{3DB0B60D-2654-CE58-5C37-C923B6A96D84}"/>
              </a:ext>
            </a:extLst>
          </p:cNvPr>
          <p:cNvSpPr>
            <a:spLocks noGrp="1"/>
          </p:cNvSpPr>
          <p:nvPr>
            <p:ph sz="half" idx="1"/>
          </p:nvPr>
        </p:nvSpPr>
        <p:spPr>
          <a:xfrm>
            <a:off x="1484312" y="1534160"/>
            <a:ext cx="4895055" cy="4917439"/>
          </a:xfrm>
        </p:spPr>
        <p:txBody>
          <a:bodyPr>
            <a:noAutofit/>
          </a:bodyPr>
          <a:lstStyle/>
          <a:p>
            <a:r>
              <a:rPr lang="en-US" sz="2000" b="1" dirty="0"/>
              <a:t>The HASD is an English immersion school district, meaning we expose your child to as much academic English as possible in the mainstream classroom. Our English Learners receive additional supports in an English Language Development classroom setting. </a:t>
            </a:r>
          </a:p>
          <a:p>
            <a:r>
              <a:rPr lang="en-US" sz="2000" b="1" dirty="0"/>
              <a:t>While our job is to immerse the students in the English language, and we do not teach in the students’ native language, we do not discourage the use of the students' native language. </a:t>
            </a:r>
          </a:p>
          <a:p>
            <a:r>
              <a:rPr lang="en-US" sz="2000" b="1" dirty="0"/>
              <a:t>Your job as parents and caregivers, is to support any form of literacy you are comfortable with in either language.</a:t>
            </a:r>
          </a:p>
        </p:txBody>
      </p:sp>
      <p:sp>
        <p:nvSpPr>
          <p:cNvPr id="4" name="Content Placeholder 3">
            <a:extLst>
              <a:ext uri="{FF2B5EF4-FFF2-40B4-BE49-F238E27FC236}">
                <a16:creationId xmlns:a16="http://schemas.microsoft.com/office/drawing/2014/main" id="{685D6ED8-BE6B-8845-B727-AF1FA9C05308}"/>
              </a:ext>
            </a:extLst>
          </p:cNvPr>
          <p:cNvSpPr>
            <a:spLocks noGrp="1"/>
          </p:cNvSpPr>
          <p:nvPr>
            <p:ph sz="half" idx="2"/>
          </p:nvPr>
        </p:nvSpPr>
        <p:spPr>
          <a:xfrm>
            <a:off x="6607967" y="1635761"/>
            <a:ext cx="4895056" cy="4693919"/>
          </a:xfrm>
        </p:spPr>
        <p:txBody>
          <a:bodyPr>
            <a:noAutofit/>
          </a:bodyPr>
          <a:lstStyle/>
          <a:p>
            <a:r>
              <a:rPr lang="es-ES" sz="2000" b="1"/>
              <a:t>El HASD es un distrito escolar de inmersión en inglés, lo que significa que exponemos a su hijo a la mayor cantidad de inglés académico posible en el aula ordinaria. Nuestros estudiantes de inglés reciben apoyo adicional en un aula de Desarrollo del Idioma Inglés. </a:t>
            </a:r>
          </a:p>
          <a:p>
            <a:r>
              <a:rPr lang="es-ES" sz="2000" b="1"/>
              <a:t>Aunque nuestro trabajo es sumergir a los estudiantes en el idioma inglés, y no enseñamos en el idioma nativo de los estudiantes, no desalentamos el uso del idioma nativo de los estudiantes. </a:t>
            </a:r>
          </a:p>
          <a:p>
            <a:r>
              <a:rPr lang="es-ES" sz="2000" b="1"/>
              <a:t>Su trabajo como padres y cuidadores, es apoyar cualquier forma de alfabetización con la que se sientan cómodos en cualquier idioma</a:t>
            </a:r>
            <a:r>
              <a:rPr lang="es-ES" sz="2000"/>
              <a:t>.</a:t>
            </a:r>
            <a:endParaRPr lang="en-US" sz="2000"/>
          </a:p>
        </p:txBody>
      </p:sp>
    </p:spTree>
    <p:extLst>
      <p:ext uri="{BB962C8B-B14F-4D97-AF65-F5344CB8AC3E}">
        <p14:creationId xmlns:p14="http://schemas.microsoft.com/office/powerpoint/2010/main" val="22353596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DAC877-5207-CC9A-8933-C74A0A491FDF}"/>
              </a:ext>
            </a:extLst>
          </p:cNvPr>
          <p:cNvSpPr>
            <a:spLocks noGrp="1"/>
          </p:cNvSpPr>
          <p:nvPr>
            <p:ph type="title"/>
          </p:nvPr>
        </p:nvSpPr>
        <p:spPr>
          <a:xfrm>
            <a:off x="1484312" y="-406400"/>
            <a:ext cx="10018713" cy="2346960"/>
          </a:xfrm>
        </p:spPr>
        <p:txBody>
          <a:bodyPr/>
          <a:lstStyle/>
          <a:p>
            <a:r>
              <a:rPr lang="en-US"/>
              <a:t>Facts and Statistics </a:t>
            </a:r>
            <a:br>
              <a:rPr lang="en-US"/>
            </a:br>
            <a:r>
              <a:rPr lang="en-US"/>
              <a:t>Datos y Estadísticas</a:t>
            </a:r>
          </a:p>
        </p:txBody>
      </p:sp>
      <p:sp>
        <p:nvSpPr>
          <p:cNvPr id="3" name="Content Placeholder 2">
            <a:extLst>
              <a:ext uri="{FF2B5EF4-FFF2-40B4-BE49-F238E27FC236}">
                <a16:creationId xmlns:a16="http://schemas.microsoft.com/office/drawing/2014/main" id="{FD3F4AD4-DDF0-7B8E-F2B1-035971901933}"/>
              </a:ext>
            </a:extLst>
          </p:cNvPr>
          <p:cNvSpPr>
            <a:spLocks noGrp="1"/>
          </p:cNvSpPr>
          <p:nvPr>
            <p:ph sz="half" idx="1"/>
          </p:nvPr>
        </p:nvSpPr>
        <p:spPr>
          <a:xfrm>
            <a:off x="1484312" y="2479041"/>
            <a:ext cx="4895055" cy="3312160"/>
          </a:xfrm>
        </p:spPr>
        <p:txBody>
          <a:bodyPr>
            <a:noAutofit/>
          </a:bodyPr>
          <a:lstStyle/>
          <a:p>
            <a:r>
              <a:rPr lang="en-US" sz="2000" b="1"/>
              <a:t>Children who learn to read in their native language first will have an easier time learning to read in their second language than children who never learned how to read in their first language.</a:t>
            </a:r>
          </a:p>
          <a:p>
            <a:r>
              <a:rPr lang="en-US" sz="2000" b="1"/>
              <a:t>Children tend to do better in school when parents read to them in their native language. </a:t>
            </a:r>
          </a:p>
          <a:p>
            <a:r>
              <a:rPr lang="en-US" sz="2000" b="1"/>
              <a:t>Reading together strengthens the parent-child relationship.</a:t>
            </a:r>
          </a:p>
          <a:p>
            <a:r>
              <a:rPr lang="en-US" sz="2000" b="1"/>
              <a:t>Literacy in the native language is an ASSET to your child's academic and social well-being. </a:t>
            </a:r>
          </a:p>
        </p:txBody>
      </p:sp>
      <p:sp>
        <p:nvSpPr>
          <p:cNvPr id="4" name="Content Placeholder 3">
            <a:extLst>
              <a:ext uri="{FF2B5EF4-FFF2-40B4-BE49-F238E27FC236}">
                <a16:creationId xmlns:a16="http://schemas.microsoft.com/office/drawing/2014/main" id="{83E7ECFE-5D4C-F0F5-8AE7-2F132A798574}"/>
              </a:ext>
            </a:extLst>
          </p:cNvPr>
          <p:cNvSpPr>
            <a:spLocks noGrp="1"/>
          </p:cNvSpPr>
          <p:nvPr>
            <p:ph sz="half" idx="2"/>
          </p:nvPr>
        </p:nvSpPr>
        <p:spPr>
          <a:xfrm>
            <a:off x="6607967" y="2479040"/>
            <a:ext cx="4895056" cy="3312160"/>
          </a:xfrm>
        </p:spPr>
        <p:txBody>
          <a:bodyPr>
            <a:noAutofit/>
          </a:bodyPr>
          <a:lstStyle/>
          <a:p>
            <a:r>
              <a:rPr lang="es-ES" sz="2000" b="1"/>
              <a:t>Los niños que aprenden a leer primero en su lengua materna tendrán más facilidad para aprender a leer en su segunda lengua que los niños que nunca aprendieron a leer en su primera lengua.</a:t>
            </a:r>
          </a:p>
          <a:p>
            <a:r>
              <a:rPr lang="es-ES" sz="2000" b="1"/>
              <a:t>Los niños suelen ir mejor en la escuela cuando sus padres les leen en su lengua materna.</a:t>
            </a:r>
          </a:p>
          <a:p>
            <a:r>
              <a:rPr lang="es-ES" sz="2000" b="1"/>
              <a:t>Leer juntos refuerza la relación entre padres e hijos.</a:t>
            </a:r>
          </a:p>
          <a:p>
            <a:r>
              <a:rPr lang="es-ES" sz="2000" b="1"/>
              <a:t>La alfabetización en la lengua materna es una VENTAJA para el bienestar académico y social de su hijo. </a:t>
            </a:r>
            <a:endParaRPr lang="en-US" sz="2000" b="1"/>
          </a:p>
        </p:txBody>
      </p:sp>
    </p:spTree>
    <p:extLst>
      <p:ext uri="{BB962C8B-B14F-4D97-AF65-F5344CB8AC3E}">
        <p14:creationId xmlns:p14="http://schemas.microsoft.com/office/powerpoint/2010/main" val="209858276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A7CD9A-01D9-E4A6-6477-38FB349BE10C}"/>
              </a:ext>
            </a:extLst>
          </p:cNvPr>
          <p:cNvSpPr>
            <a:spLocks noGrp="1"/>
          </p:cNvSpPr>
          <p:nvPr>
            <p:ph type="title"/>
          </p:nvPr>
        </p:nvSpPr>
        <p:spPr>
          <a:xfrm>
            <a:off x="1484311" y="203201"/>
            <a:ext cx="10018713" cy="1493520"/>
          </a:xfrm>
        </p:spPr>
        <p:txBody>
          <a:bodyPr/>
          <a:lstStyle/>
          <a:p>
            <a:r>
              <a:rPr lang="en-US"/>
              <a:t>Fears or Myths</a:t>
            </a:r>
            <a:br>
              <a:rPr lang="en-US"/>
            </a:br>
            <a:r>
              <a:rPr lang="en-US"/>
              <a:t>Miedos o Mitos</a:t>
            </a:r>
          </a:p>
        </p:txBody>
      </p:sp>
      <p:sp>
        <p:nvSpPr>
          <p:cNvPr id="3" name="Content Placeholder 2">
            <a:extLst>
              <a:ext uri="{FF2B5EF4-FFF2-40B4-BE49-F238E27FC236}">
                <a16:creationId xmlns:a16="http://schemas.microsoft.com/office/drawing/2014/main" id="{A75019A0-ED23-C8F2-457A-F23B7F0650C5}"/>
              </a:ext>
            </a:extLst>
          </p:cNvPr>
          <p:cNvSpPr>
            <a:spLocks noGrp="1"/>
          </p:cNvSpPr>
          <p:nvPr>
            <p:ph sz="half" idx="1"/>
          </p:nvPr>
        </p:nvSpPr>
        <p:spPr>
          <a:xfrm>
            <a:off x="1484311" y="1849119"/>
            <a:ext cx="4895055" cy="5008881"/>
          </a:xfrm>
        </p:spPr>
        <p:txBody>
          <a:bodyPr>
            <a:normAutofit fontScale="92500" lnSpcReduction="10000"/>
          </a:bodyPr>
          <a:lstStyle/>
          <a:p>
            <a:r>
              <a:rPr lang="en-US" sz="2400" b="1" i="0" dirty="0">
                <a:solidFill>
                  <a:srgbClr val="002938"/>
                </a:solidFill>
                <a:effectLst/>
              </a:rPr>
              <a:t>You may worry that reading in your home language will confuse your child as they try to learn English. </a:t>
            </a:r>
          </a:p>
          <a:p>
            <a:r>
              <a:rPr lang="en-US" sz="2400" b="1" dirty="0">
                <a:solidFill>
                  <a:srgbClr val="002938"/>
                </a:solidFill>
              </a:rPr>
              <a:t>You </a:t>
            </a:r>
            <a:r>
              <a:rPr lang="en-US" sz="2400" b="1" i="0" dirty="0">
                <a:solidFill>
                  <a:srgbClr val="002938"/>
                </a:solidFill>
                <a:effectLst/>
              </a:rPr>
              <a:t>might not be comfortable with your own English skills.</a:t>
            </a:r>
          </a:p>
          <a:p>
            <a:r>
              <a:rPr lang="en-US" sz="2400" b="1" i="0">
                <a:solidFill>
                  <a:srgbClr val="002938"/>
                </a:solidFill>
                <a:effectLst/>
              </a:rPr>
              <a:t>You think that you must be able to speak and read the language of instruction (English) to prepare your children for school, or they will fall behind.</a:t>
            </a:r>
          </a:p>
          <a:p>
            <a:r>
              <a:rPr lang="en-US" sz="2400" b="1" i="0" dirty="0">
                <a:solidFill>
                  <a:srgbClr val="002938"/>
                </a:solidFill>
                <a:effectLst/>
              </a:rPr>
              <a:t>You might think that your native language is a hindrance for your child learning to speak and read in English. </a:t>
            </a:r>
          </a:p>
          <a:p>
            <a:endParaRPr lang="en-US" dirty="0"/>
          </a:p>
        </p:txBody>
      </p:sp>
      <p:sp>
        <p:nvSpPr>
          <p:cNvPr id="4" name="Content Placeholder 3">
            <a:extLst>
              <a:ext uri="{FF2B5EF4-FFF2-40B4-BE49-F238E27FC236}">
                <a16:creationId xmlns:a16="http://schemas.microsoft.com/office/drawing/2014/main" id="{D10D3802-D269-73ED-3EA0-DEC3B8839A6C}"/>
              </a:ext>
            </a:extLst>
          </p:cNvPr>
          <p:cNvSpPr>
            <a:spLocks noGrp="1"/>
          </p:cNvSpPr>
          <p:nvPr>
            <p:ph sz="half" idx="2"/>
          </p:nvPr>
        </p:nvSpPr>
        <p:spPr>
          <a:xfrm>
            <a:off x="6607967" y="1524001"/>
            <a:ext cx="4895056" cy="5334000"/>
          </a:xfrm>
        </p:spPr>
        <p:txBody>
          <a:bodyPr>
            <a:noAutofit/>
          </a:bodyPr>
          <a:lstStyle/>
          <a:p>
            <a:r>
              <a:rPr lang="es-ES" sz="2200" b="1"/>
              <a:t>Puede que le preocupe que leer en su lengua materna confunda a su hijo cuando intente aprender inglés. </a:t>
            </a:r>
          </a:p>
          <a:p>
            <a:r>
              <a:rPr lang="es-ES" sz="2200" b="1"/>
              <a:t>Puede que no te sientas cómodo con tu propio nivel de inglés.</a:t>
            </a:r>
          </a:p>
          <a:p>
            <a:r>
              <a:rPr lang="es-ES" sz="2200" b="1"/>
              <a:t>Piensa que debe saber hablar y leer la lengua de enseñanza (inglés) para preparar a sus hijos para la escuela, o se quedarán rezagados.</a:t>
            </a:r>
          </a:p>
          <a:p>
            <a:r>
              <a:rPr lang="es-ES" sz="2200" b="1"/>
              <a:t>Puede que pienses que tu lengua materna es un obstáculo para que tu hijo aprenda a hablar y leer en inglés. </a:t>
            </a:r>
            <a:endParaRPr lang="en-US" sz="2200" b="1"/>
          </a:p>
        </p:txBody>
      </p:sp>
    </p:spTree>
    <p:extLst>
      <p:ext uri="{BB962C8B-B14F-4D97-AF65-F5344CB8AC3E}">
        <p14:creationId xmlns:p14="http://schemas.microsoft.com/office/powerpoint/2010/main" val="201194750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C7FA15-9EA3-8F57-CBAA-D354925E3B67}"/>
              </a:ext>
            </a:extLst>
          </p:cNvPr>
          <p:cNvSpPr>
            <a:spLocks noGrp="1"/>
          </p:cNvSpPr>
          <p:nvPr>
            <p:ph type="title"/>
          </p:nvPr>
        </p:nvSpPr>
        <p:spPr>
          <a:xfrm>
            <a:off x="1484311" y="71121"/>
            <a:ext cx="10018713" cy="1249680"/>
          </a:xfrm>
        </p:spPr>
        <p:txBody>
          <a:bodyPr>
            <a:normAutofit fontScale="90000"/>
          </a:bodyPr>
          <a:lstStyle/>
          <a:p>
            <a:r>
              <a:rPr lang="en-US"/>
              <a:t>Tips For Promoting Biliteracy </a:t>
            </a:r>
            <a:br>
              <a:rPr lang="en-US"/>
            </a:br>
            <a:r>
              <a:rPr lang="es-ES"/>
              <a:t>Consejos Para Fomentar La Alfabetización Bilingüe</a:t>
            </a:r>
            <a:endParaRPr lang="en-US"/>
          </a:p>
        </p:txBody>
      </p:sp>
      <p:sp>
        <p:nvSpPr>
          <p:cNvPr id="3" name="Content Placeholder 2">
            <a:extLst>
              <a:ext uri="{FF2B5EF4-FFF2-40B4-BE49-F238E27FC236}">
                <a16:creationId xmlns:a16="http://schemas.microsoft.com/office/drawing/2014/main" id="{7057D21C-FF50-6CD6-EA26-EAEB35A452AF}"/>
              </a:ext>
            </a:extLst>
          </p:cNvPr>
          <p:cNvSpPr>
            <a:spLocks noGrp="1"/>
          </p:cNvSpPr>
          <p:nvPr>
            <p:ph sz="half" idx="1"/>
          </p:nvPr>
        </p:nvSpPr>
        <p:spPr>
          <a:xfrm>
            <a:off x="1484312" y="1747520"/>
            <a:ext cx="4895055" cy="4734560"/>
          </a:xfrm>
        </p:spPr>
        <p:txBody>
          <a:bodyPr>
            <a:noAutofit/>
          </a:bodyPr>
          <a:lstStyle/>
          <a:p>
            <a:r>
              <a:rPr lang="en-US" sz="2000" b="1"/>
              <a:t>Have books available for your child.</a:t>
            </a:r>
          </a:p>
          <a:p>
            <a:r>
              <a:rPr lang="en-US" sz="2000" b="1"/>
              <a:t>Provide a variety of books with different kinds of illustrations since children are interested in different artistic styles, themes and elements.</a:t>
            </a:r>
          </a:p>
          <a:p>
            <a:r>
              <a:rPr lang="en-US" sz="2000" b="1"/>
              <a:t>Use bilingual books to illustrate letters and words written in different languages.</a:t>
            </a:r>
          </a:p>
          <a:p>
            <a:r>
              <a:rPr lang="en-US" sz="2000" b="1"/>
              <a:t>Provide books with universal familiarity and books they can relate to culturally. </a:t>
            </a:r>
          </a:p>
          <a:p>
            <a:r>
              <a:rPr lang="en-US" sz="2000" b="1"/>
              <a:t>Read the books out loud to help children become excited about literacy.</a:t>
            </a:r>
          </a:p>
          <a:p>
            <a:r>
              <a:rPr lang="en-US" sz="2000" b="1"/>
              <a:t>Watch television with closed captioning on in the opposite language than what the child is hearing. </a:t>
            </a:r>
          </a:p>
        </p:txBody>
      </p:sp>
      <p:sp>
        <p:nvSpPr>
          <p:cNvPr id="4" name="Content Placeholder 3">
            <a:extLst>
              <a:ext uri="{FF2B5EF4-FFF2-40B4-BE49-F238E27FC236}">
                <a16:creationId xmlns:a16="http://schemas.microsoft.com/office/drawing/2014/main" id="{E2190755-3FC8-1B99-9AA2-64952B697A37}"/>
              </a:ext>
            </a:extLst>
          </p:cNvPr>
          <p:cNvSpPr>
            <a:spLocks noGrp="1"/>
          </p:cNvSpPr>
          <p:nvPr>
            <p:ph sz="half" idx="2"/>
          </p:nvPr>
        </p:nvSpPr>
        <p:spPr>
          <a:xfrm>
            <a:off x="6607967" y="2042160"/>
            <a:ext cx="4895056" cy="4043680"/>
          </a:xfrm>
        </p:spPr>
        <p:txBody>
          <a:bodyPr>
            <a:noAutofit/>
          </a:bodyPr>
          <a:lstStyle/>
          <a:p>
            <a:r>
              <a:rPr lang="es-ES" sz="2000" b="1"/>
              <a:t>Tenga libros a disposición de su hijo.</a:t>
            </a:r>
          </a:p>
          <a:p>
            <a:r>
              <a:rPr lang="es-ES" sz="2000" b="1"/>
              <a:t>Ofrezca una variedad de libros con distintos tipos de ilustraciones, ya que a los niños les interesan diferentes estilos artísticos, temas y elementos.</a:t>
            </a:r>
          </a:p>
          <a:p>
            <a:r>
              <a:rPr lang="es-ES" sz="2000" b="1"/>
              <a:t>Utilice libros bilingües para ilustrar letras y palabras escritas en distintos idiomas.</a:t>
            </a:r>
          </a:p>
          <a:p>
            <a:r>
              <a:rPr lang="es-ES" sz="2000" b="1"/>
              <a:t>Proporciónele libros que le resulten familiares y con los que pueda identificarse culturalmente. </a:t>
            </a:r>
          </a:p>
          <a:p>
            <a:r>
              <a:rPr lang="es-ES" sz="2000" b="1"/>
              <a:t>Lea los libros en voz alta para que los niños se entusiasmen con la alfabetización.</a:t>
            </a:r>
          </a:p>
          <a:p>
            <a:r>
              <a:rPr lang="es-ES" sz="2000" b="1"/>
              <a:t>Ver la televisión con subtítulos en la lengua contraria a la que oye el niño. </a:t>
            </a:r>
            <a:endParaRPr lang="en-US" sz="2000" b="1"/>
          </a:p>
        </p:txBody>
      </p:sp>
    </p:spTree>
    <p:extLst>
      <p:ext uri="{BB962C8B-B14F-4D97-AF65-F5344CB8AC3E}">
        <p14:creationId xmlns:p14="http://schemas.microsoft.com/office/powerpoint/2010/main" val="242616004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81FE48-0CAE-A443-9AB5-EBE9C5493D9D}"/>
              </a:ext>
            </a:extLst>
          </p:cNvPr>
          <p:cNvSpPr>
            <a:spLocks noGrp="1"/>
          </p:cNvSpPr>
          <p:nvPr>
            <p:ph type="title"/>
          </p:nvPr>
        </p:nvSpPr>
        <p:spPr>
          <a:xfrm>
            <a:off x="1484311" y="121921"/>
            <a:ext cx="10018713" cy="1838960"/>
          </a:xfrm>
        </p:spPr>
        <p:txBody>
          <a:bodyPr>
            <a:normAutofit fontScale="90000"/>
          </a:bodyPr>
          <a:lstStyle/>
          <a:p>
            <a:r>
              <a:rPr lang="en-US" sz="3900"/>
              <a:t>How Can I Feel Connected to My Child’s School?</a:t>
            </a:r>
            <a:br>
              <a:rPr lang="en-US" sz="3900"/>
            </a:br>
            <a:r>
              <a:rPr lang="es-ES" sz="3900"/>
              <a:t>¿Cómo puedo conectar con la escuela de mi hijo?</a:t>
            </a:r>
            <a:endParaRPr lang="en-US" sz="3900"/>
          </a:p>
        </p:txBody>
      </p:sp>
      <p:sp>
        <p:nvSpPr>
          <p:cNvPr id="3" name="Content Placeholder 2">
            <a:extLst>
              <a:ext uri="{FF2B5EF4-FFF2-40B4-BE49-F238E27FC236}">
                <a16:creationId xmlns:a16="http://schemas.microsoft.com/office/drawing/2014/main" id="{79C5A36B-D36B-E379-A3E2-C632FEFD62CA}"/>
              </a:ext>
            </a:extLst>
          </p:cNvPr>
          <p:cNvSpPr>
            <a:spLocks noGrp="1"/>
          </p:cNvSpPr>
          <p:nvPr>
            <p:ph sz="half" idx="1"/>
          </p:nvPr>
        </p:nvSpPr>
        <p:spPr>
          <a:xfrm>
            <a:off x="1484312" y="1960881"/>
            <a:ext cx="4895055" cy="3830319"/>
          </a:xfrm>
        </p:spPr>
        <p:txBody>
          <a:bodyPr>
            <a:normAutofit fontScale="92500" lnSpcReduction="20000"/>
          </a:bodyPr>
          <a:lstStyle/>
          <a:p>
            <a:r>
              <a:rPr lang="en-US" sz="2200" b="1"/>
              <a:t>Reading with your child will help parents feel connected with the school. </a:t>
            </a:r>
          </a:p>
          <a:p>
            <a:r>
              <a:rPr lang="en-US" sz="2200" b="1"/>
              <a:t>Attending events like Meet the Teacher, Open House and events like this one today, show your child that you value education and support them in their learning. </a:t>
            </a:r>
          </a:p>
          <a:p>
            <a:r>
              <a:rPr lang="en-US" sz="2200" b="1"/>
              <a:t>Call the school with questions if you have them. We have a bilingual liaison who is here to help keep the lines of communication open. </a:t>
            </a:r>
          </a:p>
          <a:p>
            <a:r>
              <a:rPr lang="en-US" sz="2200" b="1"/>
              <a:t>570-459-3221 Ext: 22542</a:t>
            </a:r>
          </a:p>
          <a:p>
            <a:endParaRPr lang="en-US"/>
          </a:p>
        </p:txBody>
      </p:sp>
      <p:sp>
        <p:nvSpPr>
          <p:cNvPr id="4" name="Content Placeholder 3">
            <a:extLst>
              <a:ext uri="{FF2B5EF4-FFF2-40B4-BE49-F238E27FC236}">
                <a16:creationId xmlns:a16="http://schemas.microsoft.com/office/drawing/2014/main" id="{59168AC6-861A-B448-21C9-88B6FC5FB88C}"/>
              </a:ext>
            </a:extLst>
          </p:cNvPr>
          <p:cNvSpPr>
            <a:spLocks noGrp="1"/>
          </p:cNvSpPr>
          <p:nvPr>
            <p:ph sz="half" idx="2"/>
          </p:nvPr>
        </p:nvSpPr>
        <p:spPr>
          <a:xfrm>
            <a:off x="6607967" y="1889760"/>
            <a:ext cx="4895056" cy="3901440"/>
          </a:xfrm>
        </p:spPr>
        <p:txBody>
          <a:bodyPr>
            <a:noAutofit/>
          </a:bodyPr>
          <a:lstStyle/>
          <a:p>
            <a:r>
              <a:rPr lang="es-ES" sz="2000" b="1"/>
              <a:t>Leer con su hijo ayudará a los padres a sentirse conectados con la escuela. </a:t>
            </a:r>
          </a:p>
          <a:p>
            <a:r>
              <a:rPr lang="es-ES" sz="2000" b="1"/>
              <a:t>Asistir a eventos como </a:t>
            </a:r>
            <a:r>
              <a:rPr lang="es-ES" sz="2000" b="1" err="1"/>
              <a:t>Meet</a:t>
            </a:r>
            <a:r>
              <a:rPr lang="es-ES" sz="2000" b="1"/>
              <a:t> </a:t>
            </a:r>
            <a:r>
              <a:rPr lang="es-ES" sz="2000" b="1" err="1"/>
              <a:t>the</a:t>
            </a:r>
            <a:r>
              <a:rPr lang="es-ES" sz="2000" b="1"/>
              <a:t> </a:t>
            </a:r>
            <a:r>
              <a:rPr lang="es-ES" sz="2000" b="1" err="1"/>
              <a:t>Teacher</a:t>
            </a:r>
            <a:r>
              <a:rPr lang="es-ES" sz="2000" b="1"/>
              <a:t>, Open House y eventos como el de hoy, muestran a su hijo que usted valora la educación y le apoya en su aprendizaje. </a:t>
            </a:r>
          </a:p>
          <a:p>
            <a:r>
              <a:rPr lang="es-ES" sz="2000" b="1"/>
              <a:t>Llame a la escuela con preguntas si las tiene. Tenemos un enlace bilingüe que está aquí para ayudar a mantener las líneas de comunicación abiertas. </a:t>
            </a:r>
          </a:p>
          <a:p>
            <a:r>
              <a:rPr lang="es-ES" sz="2000" b="1"/>
              <a:t>570-459-3221 Ext:22542</a:t>
            </a:r>
            <a:endParaRPr lang="en-US" sz="2000" b="1"/>
          </a:p>
        </p:txBody>
      </p:sp>
    </p:spTree>
    <p:extLst>
      <p:ext uri="{BB962C8B-B14F-4D97-AF65-F5344CB8AC3E}">
        <p14:creationId xmlns:p14="http://schemas.microsoft.com/office/powerpoint/2010/main" val="94712566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60792-B8A1-78D0-3C20-89DBD9E19D7E}"/>
              </a:ext>
            </a:extLst>
          </p:cNvPr>
          <p:cNvSpPr>
            <a:spLocks noGrp="1"/>
          </p:cNvSpPr>
          <p:nvPr>
            <p:ph type="title"/>
          </p:nvPr>
        </p:nvSpPr>
        <p:spPr/>
        <p:txBody>
          <a:bodyPr/>
          <a:lstStyle/>
          <a:p>
            <a:r>
              <a:rPr lang="en-US"/>
              <a:t>What Goal Should I Have For My Child?</a:t>
            </a:r>
            <a:br>
              <a:rPr lang="en-US"/>
            </a:br>
            <a:r>
              <a:rPr lang="es-ES"/>
              <a:t>¿Qué Objetivo Debo Tener Para Mi Hijo?</a:t>
            </a:r>
            <a:endParaRPr lang="en-US"/>
          </a:p>
        </p:txBody>
      </p:sp>
      <p:sp>
        <p:nvSpPr>
          <p:cNvPr id="3" name="Content Placeholder 2">
            <a:extLst>
              <a:ext uri="{FF2B5EF4-FFF2-40B4-BE49-F238E27FC236}">
                <a16:creationId xmlns:a16="http://schemas.microsoft.com/office/drawing/2014/main" id="{DCF2AB7A-4EFB-7D8B-C3B7-7807A222429D}"/>
              </a:ext>
            </a:extLst>
          </p:cNvPr>
          <p:cNvSpPr>
            <a:spLocks noGrp="1"/>
          </p:cNvSpPr>
          <p:nvPr>
            <p:ph sz="half" idx="1"/>
          </p:nvPr>
        </p:nvSpPr>
        <p:spPr>
          <a:xfrm>
            <a:off x="1484312" y="3017520"/>
            <a:ext cx="4895055" cy="2773680"/>
          </a:xfrm>
        </p:spPr>
        <p:txBody>
          <a:bodyPr/>
          <a:lstStyle/>
          <a:p>
            <a:pPr algn="l"/>
            <a:r>
              <a:rPr lang="en-US" sz="2400" b="0" i="0">
                <a:solidFill>
                  <a:srgbClr val="333333"/>
                </a:solidFill>
                <a:effectLst/>
                <a:latin typeface="opensans-regular"/>
              </a:rPr>
              <a:t>The goal should be for your child to read well in both English and your native language. </a:t>
            </a:r>
          </a:p>
          <a:p>
            <a:pPr algn="l"/>
            <a:r>
              <a:rPr lang="en-US" sz="2400" b="0" i="0">
                <a:solidFill>
                  <a:srgbClr val="333333"/>
                </a:solidFill>
                <a:effectLst/>
                <a:latin typeface="opensans-regular"/>
              </a:rPr>
              <a:t>Research shows that being biliterate (not just bilingual) helps children be more successful.</a:t>
            </a:r>
          </a:p>
          <a:p>
            <a:pPr algn="l"/>
            <a:endParaRPr lang="en-US" sz="1800">
              <a:solidFill>
                <a:srgbClr val="333333"/>
              </a:solidFill>
              <a:latin typeface="opensans-regular"/>
            </a:endParaRPr>
          </a:p>
          <a:p>
            <a:endParaRPr lang="en-US"/>
          </a:p>
        </p:txBody>
      </p:sp>
      <p:sp>
        <p:nvSpPr>
          <p:cNvPr id="4" name="Content Placeholder 3">
            <a:extLst>
              <a:ext uri="{FF2B5EF4-FFF2-40B4-BE49-F238E27FC236}">
                <a16:creationId xmlns:a16="http://schemas.microsoft.com/office/drawing/2014/main" id="{91B8A051-D814-BF66-1004-F9E6283B6A09}"/>
              </a:ext>
            </a:extLst>
          </p:cNvPr>
          <p:cNvSpPr>
            <a:spLocks noGrp="1"/>
          </p:cNvSpPr>
          <p:nvPr>
            <p:ph sz="half" idx="2"/>
          </p:nvPr>
        </p:nvSpPr>
        <p:spPr/>
        <p:txBody>
          <a:bodyPr/>
          <a:lstStyle/>
          <a:p>
            <a:r>
              <a:rPr lang="es-ES" sz="2400" b="0" i="0">
                <a:solidFill>
                  <a:srgbClr val="333333"/>
                </a:solidFill>
                <a:effectLst/>
                <a:latin typeface="opensans-regular"/>
              </a:rPr>
              <a:t>El objetivo debe ser que su hijo lea bien tanto en inglés como en su lengua materna. </a:t>
            </a:r>
          </a:p>
          <a:p>
            <a:r>
              <a:rPr lang="es-ES" sz="2400" b="0" i="0">
                <a:solidFill>
                  <a:srgbClr val="333333"/>
                </a:solidFill>
                <a:effectLst/>
                <a:latin typeface="opensans-regular"/>
              </a:rPr>
              <a:t>Los estudios demuestran que la alfabetización bilingüe ayuda a los niños a tener más éxito.</a:t>
            </a:r>
            <a:endParaRPr lang="en-US" sz="2400" b="0" i="0">
              <a:solidFill>
                <a:srgbClr val="333333"/>
              </a:solidFill>
              <a:effectLst/>
              <a:latin typeface="opensans-regular"/>
            </a:endParaRPr>
          </a:p>
          <a:p>
            <a:endParaRPr lang="en-US"/>
          </a:p>
        </p:txBody>
      </p:sp>
    </p:spTree>
    <p:extLst>
      <p:ext uri="{BB962C8B-B14F-4D97-AF65-F5344CB8AC3E}">
        <p14:creationId xmlns:p14="http://schemas.microsoft.com/office/powerpoint/2010/main" val="286579053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0608F6-FE3D-2DA4-3FB7-AF7CE249844B}"/>
              </a:ext>
            </a:extLst>
          </p:cNvPr>
          <p:cNvSpPr>
            <a:spLocks noGrp="1"/>
          </p:cNvSpPr>
          <p:nvPr>
            <p:ph type="title"/>
          </p:nvPr>
        </p:nvSpPr>
        <p:spPr/>
        <p:txBody>
          <a:bodyPr/>
          <a:lstStyle/>
          <a:p>
            <a:r>
              <a:rPr lang="en-US"/>
              <a:t>Resources </a:t>
            </a:r>
            <a:br>
              <a:rPr lang="en-US"/>
            </a:br>
            <a:r>
              <a:rPr lang="en-US" err="1"/>
              <a:t>Recursos</a:t>
            </a:r>
            <a:endParaRPr lang="en-US"/>
          </a:p>
        </p:txBody>
      </p:sp>
      <p:sp>
        <p:nvSpPr>
          <p:cNvPr id="3" name="Content Placeholder 2">
            <a:extLst>
              <a:ext uri="{FF2B5EF4-FFF2-40B4-BE49-F238E27FC236}">
                <a16:creationId xmlns:a16="http://schemas.microsoft.com/office/drawing/2014/main" id="{A65D97AF-79E0-C17E-454E-2F7B7B84D5AC}"/>
              </a:ext>
            </a:extLst>
          </p:cNvPr>
          <p:cNvSpPr>
            <a:spLocks noGrp="1"/>
          </p:cNvSpPr>
          <p:nvPr>
            <p:ph idx="1"/>
          </p:nvPr>
        </p:nvSpPr>
        <p:spPr>
          <a:xfrm>
            <a:off x="1484310" y="1910080"/>
            <a:ext cx="10018713" cy="4338320"/>
          </a:xfrm>
        </p:spPr>
        <p:txBody>
          <a:bodyPr>
            <a:normAutofit fontScale="62500" lnSpcReduction="20000"/>
          </a:bodyPr>
          <a:lstStyle/>
          <a:p>
            <a:endParaRPr lang="en-US">
              <a:hlinkClick r:id="rId2"/>
            </a:endParaRPr>
          </a:p>
          <a:p>
            <a:endParaRPr lang="en-US">
              <a:hlinkClick r:id="rId3"/>
            </a:endParaRPr>
          </a:p>
          <a:p>
            <a:endParaRPr lang="en-US">
              <a:hlinkClick r:id="rId3"/>
            </a:endParaRPr>
          </a:p>
          <a:p>
            <a:r>
              <a:rPr lang="en-US" sz="3200" b="1">
                <a:hlinkClick r:id="rId3"/>
              </a:rPr>
              <a:t>17 Spanish/English Bilingual Picture Books | Brightly (readbrightly.com)</a:t>
            </a:r>
            <a:endParaRPr lang="en-US" sz="3200" b="1"/>
          </a:p>
          <a:p>
            <a:r>
              <a:rPr lang="en-US" sz="3200" b="1">
                <a:hlinkClick r:id="rId4"/>
              </a:rPr>
              <a:t>8 Free Bilingual Spanish-English Books Online</a:t>
            </a:r>
            <a:endParaRPr lang="en-US" sz="3200" b="1">
              <a:hlinkClick r:id="rId2"/>
            </a:endParaRPr>
          </a:p>
          <a:p>
            <a:r>
              <a:rPr lang="en-US" sz="3200" b="1">
                <a:hlinkClick r:id="rId2"/>
              </a:rPr>
              <a:t>Professional Development for Bilingual Parent Engagement (latinoliteracy.com)</a:t>
            </a:r>
            <a:endParaRPr lang="en-US" sz="3200" b="1"/>
          </a:p>
          <a:p>
            <a:r>
              <a:rPr lang="en-US" sz="3200" b="1" err="1">
                <a:hlinkClick r:id="rId5"/>
              </a:rPr>
              <a:t>Colorín</a:t>
            </a:r>
            <a:r>
              <a:rPr lang="en-US" sz="3200" b="1">
                <a:hlinkClick r:id="rId5"/>
              </a:rPr>
              <a:t> Colorado | A bilingual site for educators and families of English language learners (colorincolorado.org)</a:t>
            </a:r>
            <a:endParaRPr lang="en-US" sz="3200" b="1"/>
          </a:p>
          <a:p>
            <a:r>
              <a:rPr lang="en-US" sz="3200" b="1">
                <a:hlinkClick r:id="rId6"/>
              </a:rPr>
              <a:t>Bilingual </a:t>
            </a:r>
            <a:r>
              <a:rPr lang="en-US" sz="3200" b="1" err="1">
                <a:hlinkClick r:id="rId6"/>
              </a:rPr>
              <a:t>Kidspot</a:t>
            </a:r>
            <a:r>
              <a:rPr lang="en-US" sz="3200" b="1">
                <a:hlinkClick r:id="rId6"/>
              </a:rPr>
              <a:t> - Raising Bilingual Kids &amp; Little Global Citizens</a:t>
            </a:r>
            <a:endParaRPr lang="en-US" sz="3200" b="1"/>
          </a:p>
          <a:p>
            <a:endParaRPr lang="en-US" sz="3200" b="1"/>
          </a:p>
          <a:p>
            <a:pPr marL="0" indent="0">
              <a:buNone/>
            </a:pPr>
            <a:r>
              <a:rPr lang="es-ES"/>
              <a:t>Traducción realizada con la versión gratuita del traductor www.DeepL.com/Translator</a:t>
            </a:r>
            <a:endParaRPr lang="en-US"/>
          </a:p>
          <a:p>
            <a:endParaRPr lang="en-US"/>
          </a:p>
          <a:p>
            <a:endParaRPr lang="en-US"/>
          </a:p>
        </p:txBody>
      </p:sp>
    </p:spTree>
    <p:extLst>
      <p:ext uri="{BB962C8B-B14F-4D97-AF65-F5344CB8AC3E}">
        <p14:creationId xmlns:p14="http://schemas.microsoft.com/office/powerpoint/2010/main" val="109934517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TM03457496[[fn=Parallax]]</Template>
  <TotalTime>87</TotalTime>
  <Words>1167</Words>
  <Application>Microsoft Office PowerPoint</Application>
  <PresentationFormat>Widescreen</PresentationFormat>
  <Paragraphs>66</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Corbel</vt:lpstr>
      <vt:lpstr>opensans-regular</vt:lpstr>
      <vt:lpstr>Parallax</vt:lpstr>
      <vt:lpstr>              The Benefits of Reading to Your Child in Your Native Language Los Beneficios de Leer a su Hijo  en su Lengua Materna </vt:lpstr>
      <vt:lpstr>The ELD Philosophy at HASD La filosofía ELD en HASD</vt:lpstr>
      <vt:lpstr>Facts and Statistics  Datos y Estadísticas</vt:lpstr>
      <vt:lpstr>Fears or Myths Miedos o Mitos</vt:lpstr>
      <vt:lpstr>Tips For Promoting Biliteracy  Consejos Para Fomentar La Alfabetización Bilingüe</vt:lpstr>
      <vt:lpstr>How Can I Feel Connected to My Child’s School? ¿Cómo puedo conectar con la escuela de mi hijo?</vt:lpstr>
      <vt:lpstr>What Goal Should I Have For My Child? ¿Qué Objetivo Debo Tener Para Mi Hijo?</vt:lpstr>
      <vt:lpstr>Resources  Recursos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Benefits of Reading to Your Child in Your Native Language Los Beneficios de Leer a su Hijo  en su Lengua Materna</dc:title>
  <dc:creator>Carinne Karlick</dc:creator>
  <cp:lastModifiedBy>Joleen Astorino</cp:lastModifiedBy>
  <cp:revision>2</cp:revision>
  <cp:lastPrinted>2023-03-01T15:03:49Z</cp:lastPrinted>
  <dcterms:created xsi:type="dcterms:W3CDTF">2023-02-24T14:30:37Z</dcterms:created>
  <dcterms:modified xsi:type="dcterms:W3CDTF">2023-03-01T17:11:31Z</dcterms:modified>
</cp:coreProperties>
</file>